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notesMasterIdLst>
    <p:notesMasterId r:id="rId14"/>
  </p:notesMasterIdLst>
  <p:sldIdLst>
    <p:sldId id="256" r:id="rId2"/>
    <p:sldId id="294" r:id="rId3"/>
    <p:sldId id="295" r:id="rId4"/>
    <p:sldId id="296" r:id="rId5"/>
    <p:sldId id="297" r:id="rId6"/>
    <p:sldId id="310" r:id="rId7"/>
    <p:sldId id="309" r:id="rId8"/>
    <p:sldId id="281" r:id="rId9"/>
    <p:sldId id="277" r:id="rId10"/>
    <p:sldId id="307" r:id="rId11"/>
    <p:sldId id="308" r:id="rId12"/>
    <p:sldId id="305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31"/>
    <a:srgbClr val="66FF66"/>
    <a:srgbClr val="FF0000"/>
    <a:srgbClr val="265089"/>
    <a:srgbClr val="804000"/>
    <a:srgbClr val="FF6666"/>
    <a:srgbClr val="FF6FCF"/>
    <a:srgbClr val="800040"/>
    <a:srgbClr val="00408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 autoAdjust="0"/>
    <p:restoredTop sz="60428" autoAdjust="0"/>
  </p:normalViewPr>
  <p:slideViewPr>
    <p:cSldViewPr snapToGrid="0" snapToObjects="1">
      <p:cViewPr varScale="1">
        <p:scale>
          <a:sx n="124" d="100"/>
          <a:sy n="124" d="100"/>
        </p:scale>
        <p:origin x="-1912" y="-104"/>
      </p:cViewPr>
      <p:guideLst>
        <p:guide orient="horz" pos="560"/>
        <p:guide orient="horz" pos="1619"/>
        <p:guide pos="2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7CD59-20B0-674C-84EC-D08F25DF50F3}" type="datetimeFigureOut">
              <a:rPr lang="en-US" smtClean="0"/>
              <a:t>5/19/15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0DE8E-9BC2-9149-ADD6-293F37B6A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7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4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8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75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0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9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0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1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E8E-9BC2-9149-ADD6-293F37B6A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4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89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7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6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5D035-8C2B-414D-A971-EC12F9F1E82C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25B0-D908-244A-B7A4-76513F24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9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24" y="2152507"/>
            <a:ext cx="4140450" cy="992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2" y="1897472"/>
            <a:ext cx="3433831" cy="13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4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128383" y="391847"/>
            <a:ext cx="4861867" cy="43756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900" dirty="0" smtClean="0">
                <a:solidFill>
                  <a:schemeClr val="bg1"/>
                </a:solidFill>
                <a:latin typeface="Helvetica"/>
                <a:cs typeface="Helvetica"/>
              </a:rPr>
              <a:t>2</a:t>
            </a:r>
            <a:endParaRPr lang="en-US" sz="199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6517" y="1412875"/>
            <a:ext cx="5711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Helvetica"/>
                <a:cs typeface="Helvetica"/>
              </a:rPr>
              <a:t>Productize Operations</a:t>
            </a:r>
            <a:endParaRPr lang="en-US" sz="7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829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136321" y="391847"/>
            <a:ext cx="4861867" cy="43756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900" dirty="0" smtClean="0">
                <a:solidFill>
                  <a:schemeClr val="bg1"/>
                </a:solidFill>
                <a:latin typeface="Helvetica"/>
                <a:cs typeface="Helvetica"/>
              </a:rPr>
              <a:t>3</a:t>
            </a:r>
            <a:endParaRPr lang="en-US" sz="199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8251" y="854556"/>
            <a:ext cx="6656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Helvetica"/>
                <a:cs typeface="Helvetica"/>
              </a:rPr>
              <a:t>Innovate Behind Open Interfaces</a:t>
            </a:r>
          </a:p>
        </p:txBody>
      </p:sp>
    </p:spTree>
    <p:extLst>
      <p:ext uri="{BB962C8B-B14F-4D97-AF65-F5344CB8AC3E}">
        <p14:creationId xmlns:p14="http://schemas.microsoft.com/office/powerpoint/2010/main" val="400797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_you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" y="-160750"/>
            <a:ext cx="8914581" cy="56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227273" y="800907"/>
            <a:ext cx="2714854" cy="24433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/>
                <a:cs typeface="Helvetica"/>
              </a:rPr>
              <a:t>Essex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Helvetica"/>
                <a:cs typeface="Helvetica"/>
              </a:rPr>
              <a:t>~</a:t>
            </a:r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300 servers</a:t>
            </a:r>
            <a:endParaRPr lang="en-US" sz="3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1932" y="4243712"/>
            <a:ext cx="308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Summer 2012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609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58588" y="4243712"/>
            <a:ext cx="2674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Spring 2015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41497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/>
                <a:cs typeface="Helvetica"/>
              </a:rPr>
              <a:t>Havana</a:t>
            </a:r>
          </a:p>
          <a:p>
            <a:pPr algn="ctr"/>
            <a:r>
              <a:rPr lang="en-US" sz="3200" dirty="0">
                <a:latin typeface="Helvetica"/>
                <a:cs typeface="Helvetica"/>
              </a:rPr>
              <a:t>&gt; 12k </a:t>
            </a:r>
            <a:r>
              <a:rPr lang="en-US" sz="3200" dirty="0" smtClean="0">
                <a:latin typeface="Helvetica"/>
                <a:cs typeface="Helvetica"/>
              </a:rPr>
              <a:t>hypervisors</a:t>
            </a:r>
          </a:p>
          <a:p>
            <a:pPr algn="ctr"/>
            <a:r>
              <a:rPr lang="en-US" sz="3200" dirty="0">
                <a:latin typeface="Helvetica"/>
                <a:cs typeface="Helvetica"/>
              </a:rPr>
              <a:t>&gt; 300k cores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10</a:t>
            </a:r>
            <a:r>
              <a:rPr lang="en-US" sz="3200" dirty="0">
                <a:latin typeface="Helvetica"/>
                <a:cs typeface="Helvetica"/>
              </a:rPr>
              <a:t>+ availability zones</a:t>
            </a:r>
          </a:p>
          <a:p>
            <a:pPr algn="ctr"/>
            <a:r>
              <a:rPr lang="en-US" sz="3200" dirty="0">
                <a:latin typeface="Helvetica"/>
                <a:cs typeface="Helvetica"/>
              </a:rPr>
              <a:t>15+ virtual private clouds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&gt; 1.6 </a:t>
            </a:r>
            <a:r>
              <a:rPr lang="en-US" sz="3200" dirty="0" err="1" smtClean="0">
                <a:latin typeface="Helvetica"/>
                <a:cs typeface="Helvetica"/>
              </a:rPr>
              <a:t>pb</a:t>
            </a:r>
            <a:r>
              <a:rPr lang="en-US" sz="3200" dirty="0" smtClean="0">
                <a:latin typeface="Helvetica"/>
                <a:cs typeface="Helvetica"/>
              </a:rPr>
              <a:t> block storage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100</a:t>
            </a:r>
            <a:r>
              <a:rPr lang="en-US" sz="3200" dirty="0">
                <a:latin typeface="Helvetica"/>
                <a:cs typeface="Helvetica"/>
              </a:rPr>
              <a:t>% KVM </a:t>
            </a:r>
          </a:p>
          <a:p>
            <a:pPr algn="ctr"/>
            <a:r>
              <a:rPr lang="en-US" sz="3200" dirty="0">
                <a:latin typeface="Helvetica"/>
                <a:cs typeface="Helvetica"/>
              </a:rPr>
              <a:t>100% OVS</a:t>
            </a:r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301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4149745"/>
          </a:xfrm>
          <a:prstGeom prst="rect">
            <a:avLst/>
          </a:prstGeom>
          <a:solidFill>
            <a:srgbClr val="2650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38893" y="218409"/>
            <a:ext cx="1318565" cy="1186709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100%</a:t>
            </a:r>
            <a:endParaRPr lang="en-US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5867" y="549235"/>
            <a:ext cx="31269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PayPal </a:t>
            </a:r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web/mid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711925" y="1368718"/>
            <a:ext cx="1318565" cy="1186709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20%</a:t>
            </a:r>
            <a:endParaRPr lang="en-US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75411" y="1691073"/>
            <a:ext cx="276209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eBay web</a:t>
            </a:r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/mid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38893" y="2547007"/>
            <a:ext cx="1318565" cy="1186709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100%</a:t>
            </a:r>
            <a:endParaRPr lang="en-US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5867" y="2877836"/>
            <a:ext cx="24885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Helvetica"/>
                <a:cs typeface="Helvetica"/>
              </a:rPr>
              <a:t>Dev</a:t>
            </a:r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Helvetica"/>
                <a:cs typeface="Helvetica"/>
              </a:rPr>
              <a:t>and test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58588" y="4243712"/>
            <a:ext cx="2674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Spring 2015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339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915567" y="825911"/>
            <a:ext cx="3338266" cy="3709219"/>
          </a:xfrm>
          <a:prstGeom prst="roundRect">
            <a:avLst>
              <a:gd name="adj" fmla="val 10531"/>
            </a:avLst>
          </a:prstGeom>
          <a:noFill/>
          <a:ln w="127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Automation</a:t>
            </a:r>
            <a:endParaRPr lang="en-US" sz="3200" dirty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3200" dirty="0">
                <a:solidFill>
                  <a:schemeClr val="tx1"/>
                </a:solidFill>
                <a:latin typeface="Helvetica"/>
                <a:cs typeface="Helvetica"/>
              </a:rPr>
              <a:t>Monitoring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Security</a:t>
            </a:r>
            <a:endParaRPr lang="en-US" sz="3200" dirty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3200" dirty="0">
                <a:solidFill>
                  <a:schemeClr val="tx1"/>
                </a:solidFill>
                <a:latin typeface="Helvetica"/>
                <a:cs typeface="Helvetica"/>
              </a:rPr>
              <a:t>HA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Upgrades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Scale out</a:t>
            </a:r>
            <a:endParaRPr lang="en-US" sz="3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35399" y="825910"/>
            <a:ext cx="698607" cy="0"/>
          </a:xfrm>
          <a:prstGeom prst="straightConnector1">
            <a:avLst/>
          </a:prstGeom>
          <a:noFill/>
          <a:ln w="127000" cmpd="sng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5399" y="4535129"/>
            <a:ext cx="698607" cy="0"/>
          </a:xfrm>
          <a:prstGeom prst="straightConnector1">
            <a:avLst/>
          </a:prstGeom>
          <a:noFill/>
          <a:ln w="127000" cmpd="sng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musc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436" y="1077448"/>
            <a:ext cx="2890986" cy="2934929"/>
          </a:xfrm>
          <a:prstGeom prst="rect">
            <a:avLst/>
          </a:prstGeom>
        </p:spPr>
      </p:pic>
      <p:pic>
        <p:nvPicPr>
          <p:cNvPr id="20" name="Picture 19" descr="band-ai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65" y="1266289"/>
            <a:ext cx="2916903" cy="26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6789" y="1201999"/>
            <a:ext cx="699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/>
                <a:cs typeface="Helvetica"/>
              </a:rPr>
              <a:t>Cloud as the interface for the data center?</a:t>
            </a:r>
            <a:endParaRPr lang="en-US" sz="3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325592" y="1215619"/>
            <a:ext cx="1318565" cy="1186709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80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6789" y="2867948"/>
            <a:ext cx="699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/>
                <a:cs typeface="Helvetica"/>
              </a:rPr>
              <a:t>Improve resiliency and efficiency of apps</a:t>
            </a:r>
            <a:endParaRPr lang="en-US" sz="3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5592" y="2881568"/>
            <a:ext cx="1318565" cy="1186709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80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078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46370" y="2231141"/>
            <a:ext cx="6606770" cy="2287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bIns="45720" rtlCol="0" anchor="t" anchorCtr="0"/>
          <a:lstStyle/>
          <a:p>
            <a:r>
              <a:rPr lang="en-US" sz="3200" dirty="0" smtClean="0">
                <a:latin typeface="Helvetica"/>
                <a:cs typeface="Helvetica"/>
              </a:rPr>
              <a:t>Network</a:t>
            </a:r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96068" y="3007646"/>
            <a:ext cx="2875948" cy="1446949"/>
          </a:xfrm>
          <a:prstGeom prst="rect">
            <a:avLst/>
          </a:prstGeom>
          <a:solidFill>
            <a:srgbClr val="804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Helvetica"/>
                <a:cs typeface="Helvetica"/>
              </a:rPr>
              <a:t>Compute</a:t>
            </a:r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7473" y="756824"/>
            <a:ext cx="4855284" cy="1411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Active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Cluster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Management</a:t>
            </a:r>
            <a:endParaRPr lang="en-US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38985" y="4544115"/>
            <a:ext cx="6614156" cy="60817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latin typeface="Helvetica"/>
                <a:cs typeface="Helvetica"/>
              </a:rPr>
              <a:t>Data Center Networking</a:t>
            </a:r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01672" y="3785676"/>
            <a:ext cx="1220649" cy="6060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Ironic</a:t>
            </a:r>
            <a:endParaRPr lang="en-US" sz="2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06574" y="3004997"/>
            <a:ext cx="3084357" cy="1449598"/>
          </a:xfrm>
          <a:prstGeom prst="rect">
            <a:avLst/>
          </a:prstGeom>
          <a:solidFill>
            <a:srgbClr val="804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Helvetica"/>
                <a:cs typeface="Helvetica"/>
              </a:rPr>
              <a:t>Storage</a:t>
            </a:r>
            <a:endParaRPr lang="en-US" sz="32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01673" y="3113614"/>
            <a:ext cx="1220649" cy="6060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Flavors</a:t>
            </a:r>
            <a:endParaRPr lang="en-US" sz="2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43033" y="3482649"/>
            <a:ext cx="1592811" cy="6060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err="1" smtClean="0">
                <a:latin typeface="Helvetica"/>
                <a:cs typeface="Helvetica"/>
              </a:rPr>
              <a:t>Vol</a:t>
            </a:r>
            <a:r>
              <a:rPr lang="en-US" sz="2800" dirty="0" smtClean="0">
                <a:latin typeface="Helvetica"/>
                <a:cs typeface="Helvetica"/>
              </a:rPr>
              <a:t> Types</a:t>
            </a:r>
            <a:endParaRPr lang="en-US" sz="2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10913" y="2296914"/>
            <a:ext cx="1166356" cy="6060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err="1" smtClean="0">
                <a:latin typeface="Helvetica"/>
                <a:cs typeface="Helvetica"/>
              </a:rPr>
              <a:t>LBaaS</a:t>
            </a:r>
            <a:endParaRPr lang="en-US" sz="2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44377" y="2296914"/>
            <a:ext cx="1746554" cy="6060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Designate</a:t>
            </a:r>
            <a:endParaRPr lang="en-US" sz="2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51" y="1144976"/>
            <a:ext cx="665078" cy="645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9" y="1018889"/>
            <a:ext cx="903666" cy="8776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409" y="1080923"/>
            <a:ext cx="736600" cy="7366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138984" y="0"/>
            <a:ext cx="6614156" cy="7058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"/>
                <a:cs typeface="Helvetica"/>
              </a:rPr>
              <a:t>Apps and Services</a:t>
            </a:r>
            <a:endParaRPr lang="en-US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116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5" grpId="0" animBg="1"/>
      <p:bldP spid="20" grpId="0" animBg="1"/>
      <p:bldP spid="16" grpId="0" animBg="1"/>
      <p:bldP spid="18" grpId="0" animBg="1"/>
      <p:bldP spid="19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7031" y="1056194"/>
            <a:ext cx="60708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Helvetica"/>
                <a:cs typeface="Helvetica"/>
              </a:rPr>
              <a:t>We Need Help</a:t>
            </a:r>
            <a:endParaRPr lang="en-US" sz="9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764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128383" y="391847"/>
            <a:ext cx="4861867" cy="43756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99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endParaRPr lang="en-US" sz="199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1164" y="3399369"/>
            <a:ext cx="983225" cy="1172630"/>
          </a:xfrm>
          <a:prstGeom prst="rect">
            <a:avLst/>
          </a:prstGeom>
          <a:pattFill prst="pct50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51628" y="2944113"/>
            <a:ext cx="983225" cy="1627887"/>
          </a:xfrm>
          <a:prstGeom prst="rect">
            <a:avLst/>
          </a:prstGeom>
          <a:pattFill prst="pct50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79253" y="2454367"/>
            <a:ext cx="983225" cy="2117633"/>
          </a:xfrm>
          <a:prstGeom prst="rect">
            <a:avLst/>
          </a:prstGeom>
          <a:pattFill prst="pct50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93112" y="1902542"/>
            <a:ext cx="983225" cy="2669459"/>
          </a:xfrm>
          <a:prstGeom prst="rect">
            <a:avLst/>
          </a:prstGeom>
          <a:pattFill prst="pct50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15434" y="1336919"/>
            <a:ext cx="983225" cy="3235082"/>
          </a:xfrm>
          <a:prstGeom prst="rect">
            <a:avLst/>
          </a:prstGeom>
          <a:pattFill prst="pct50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1265" y="700088"/>
            <a:ext cx="7379108" cy="2618299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164" y="307282"/>
            <a:ext cx="50122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Raise the bar for the Core</a:t>
            </a:r>
            <a:endParaRPr lang="en-US" sz="5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399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11037</TotalTime>
  <Words>126</Words>
  <Application>Microsoft Macintosh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Allamaraju, Subbu</dc:creator>
  <cp:lastModifiedBy>Allamaraju Subbu</cp:lastModifiedBy>
  <cp:revision>210</cp:revision>
  <dcterms:created xsi:type="dcterms:W3CDTF">2015-05-09T17:33:04Z</dcterms:created>
  <dcterms:modified xsi:type="dcterms:W3CDTF">2015-05-19T22:43:20Z</dcterms:modified>
</cp:coreProperties>
</file>